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3" r:id="rId4"/>
    <p:sldId id="272" r:id="rId5"/>
    <p:sldId id="258" r:id="rId6"/>
    <p:sldId id="259" r:id="rId7"/>
    <p:sldId id="260" r:id="rId8"/>
    <p:sldId id="261" r:id="rId9"/>
    <p:sldId id="262" r:id="rId10"/>
    <p:sldId id="273" r:id="rId11"/>
    <p:sldId id="270" r:id="rId12"/>
    <p:sldId id="264" r:id="rId13"/>
    <p:sldId id="266" r:id="rId14"/>
    <p:sldId id="265" r:id="rId15"/>
    <p:sldId id="267" r:id="rId16"/>
    <p:sldId id="268" r:id="rId17"/>
    <p:sldId id="271" r:id="rId18"/>
    <p:sldId id="274" r:id="rId1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>
        <p:scale>
          <a:sx n="76" d="100"/>
          <a:sy n="76" d="100"/>
        </p:scale>
        <p:origin x="-72" y="-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E4AAB0-C0C9-4BC7-BA73-D64DAC72C489}" type="datetimeFigureOut">
              <a:rPr lang="en-US" altLang="ko-KR"/>
              <a:t>3/25/2016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F0C91E-58FD-417A-A763-60494D76C1BF}" type="slidenum">
              <a:rPr lang="en-US" altLang="ko-KR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0762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0C91E-58FD-417A-A763-60494D76C1BF}" type="slidenum">
              <a:rPr lang="en-US" altLang="ko-KR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6493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0C91E-58FD-417A-A763-60494D76C1BF}" type="slidenum">
              <a:rPr lang="en-US" altLang="ko-KR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1649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0C91E-58FD-417A-A763-60494D76C1BF}" type="slidenum">
              <a:rPr lang="en-US" altLang="ko-KR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7735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0C91E-58FD-417A-A763-60494D76C1BF}" type="slidenum">
              <a:rPr lang="en-US" altLang="ko-KR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2232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0C91E-58FD-417A-A763-60494D76C1BF}" type="slidenum">
              <a:rPr lang="en-US" altLang="ko-KR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1278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0C91E-58FD-417A-A763-60494D76C1BF}" type="slidenum">
              <a:rPr lang="en-US" altLang="ko-KR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7863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0C91E-58FD-417A-A763-60494D76C1BF}" type="slidenum">
              <a:rPr lang="en-US" altLang="ko-KR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01856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0C91E-58FD-417A-A763-60494D76C1BF}" type="slidenum">
              <a:rPr lang="en-US" altLang="ko-KR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3936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0C91E-58FD-417A-A763-60494D76C1BF}" type="slidenum">
              <a:rPr lang="en-US" altLang="ko-KR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19471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0C91E-58FD-417A-A763-60494D76C1BF}" type="slidenum">
              <a:rPr lang="en-US" altLang="ko-KR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86134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0C91E-58FD-417A-A763-60494D76C1BF}" type="slidenum">
              <a:rPr lang="en-US" altLang="ko-KR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0949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0C91E-58FD-417A-A763-60494D76C1BF}" type="slidenum">
              <a:rPr lang="en-US" altLang="ko-KR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84934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0C91E-58FD-417A-A763-60494D76C1BF}" type="slidenum">
              <a:rPr lang="en-US" altLang="ko-KR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77897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0C91E-58FD-417A-A763-60494D76C1BF}" type="slidenum">
              <a:rPr lang="en-US" altLang="ko-KR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1477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825D-2B69-4989-8861-A6901ABADB6C}" type="datetimeFigureOut">
              <a:rPr lang="ko-KR" altLang="en-US" smtClean="0"/>
              <a:t>2016-03-25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97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825D-2B69-4989-8861-A6901ABADB6C}" type="datetimeFigureOut">
              <a:rPr lang="ko-KR" altLang="en-US" smtClean="0"/>
              <a:t>2016-03-25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3982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825D-2B69-4989-8861-A6901ABADB6C}" type="datetimeFigureOut">
              <a:rPr lang="ko-KR" altLang="en-US" smtClean="0"/>
              <a:t>2016-03-25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623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825D-2B69-4989-8861-A6901ABADB6C}" type="datetimeFigureOut">
              <a:rPr lang="ko-KR" altLang="en-US" smtClean="0"/>
              <a:t>2016-03-25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196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825D-2B69-4989-8861-A6901ABADB6C}" type="datetimeFigureOut">
              <a:rPr lang="ko-KR" altLang="en-US" smtClean="0"/>
              <a:t>2016-03-25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3469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825D-2B69-4989-8861-A6901ABADB6C}" type="datetimeFigureOut">
              <a:rPr lang="ko-KR" altLang="en-US" smtClean="0"/>
              <a:t>2016-03-25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0272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825D-2B69-4989-8861-A6901ABADB6C}" type="datetimeFigureOut">
              <a:rPr lang="ko-KR" altLang="en-US" smtClean="0"/>
              <a:t>2016-03-25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82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825D-2B69-4989-8861-A6901ABADB6C}" type="datetimeFigureOut">
              <a:rPr lang="ko-KR" altLang="en-US" smtClean="0"/>
              <a:t>2016-03-25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9606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825D-2B69-4989-8861-A6901ABADB6C}" type="datetimeFigureOut">
              <a:rPr lang="ko-KR" altLang="en-US" smtClean="0"/>
              <a:t>2016-03-25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6493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825D-2B69-4989-8861-A6901ABADB6C}" type="datetimeFigureOut">
              <a:rPr lang="ko-KR" altLang="en-US" smtClean="0"/>
              <a:t>2016-03-25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051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825D-2B69-4989-8861-A6901ABADB6C}" type="datetimeFigureOut">
              <a:rPr lang="ko-KR" altLang="en-US" smtClean="0"/>
              <a:t>2016-03-25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3956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6825D-2B69-4989-8861-A6901ABADB6C}" type="datetimeFigureOut">
              <a:rPr lang="ko-KR" altLang="en-US" smtClean="0"/>
              <a:t>2016-03-25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B6DB3-44B8-41C4-A846-21F6C61722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743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z="4000" dirty="0" err="1"/>
              <a:t>대한흉부종양외과학회</a:t>
            </a:r>
            <a:r>
              <a:rPr lang="ko-KR" altLang="en-US" sz="4000" dirty="0"/>
              <a:t/>
            </a:r>
            <a:br>
              <a:rPr lang="ko-KR" altLang="en-US" sz="4000" dirty="0"/>
            </a:br>
            <a:r>
              <a:rPr lang="ko-KR" altLang="en-US" sz="4000" dirty="0"/>
              <a:t> </a:t>
            </a:r>
            <a:br>
              <a:rPr lang="ko-KR" altLang="en-US" sz="4000" dirty="0"/>
            </a:br>
            <a:r>
              <a:rPr lang="ko-KR" altLang="en-US" sz="4000" dirty="0"/>
              <a:t>제</a:t>
            </a:r>
            <a:r>
              <a:rPr lang="en-US" altLang="ko-KR" sz="4000" dirty="0"/>
              <a:t>26</a:t>
            </a:r>
            <a:r>
              <a:rPr lang="ko-KR" altLang="en-US" sz="4000" dirty="0"/>
              <a:t>회 정례학술토론회 및 </a:t>
            </a:r>
            <a:r>
              <a:rPr lang="ko-KR" altLang="en-US" sz="4000" dirty="0" smtClean="0"/>
              <a:t>정기총회</a:t>
            </a:r>
            <a:endParaRPr lang="ko-KR" altLang="en-US" sz="4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4253301"/>
            <a:ext cx="9144000" cy="16071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/>
              <a:t>2016</a:t>
            </a:r>
            <a:r>
              <a:rPr lang="en-US" altLang="ko-KR" dirty="0"/>
              <a:t>.3.25 </a:t>
            </a:r>
            <a:r>
              <a:rPr lang="ko-KR" altLang="en-US" dirty="0"/>
              <a:t>(금) </a:t>
            </a:r>
            <a:r>
              <a:rPr lang="en-US" altLang="ko-KR" dirty="0"/>
              <a:t>18:00-21:00</a:t>
            </a:r>
          </a:p>
          <a:p>
            <a:pPr>
              <a:lnSpc>
                <a:spcPct val="150000"/>
              </a:lnSpc>
            </a:pPr>
            <a:r>
              <a:rPr lang="en-US" altLang="ko-KR" dirty="0" err="1"/>
              <a:t>양재동</a:t>
            </a:r>
            <a:r>
              <a:rPr lang="en-US" altLang="ko-KR" dirty="0"/>
              <a:t> </a:t>
            </a:r>
            <a:r>
              <a:rPr lang="en-US" altLang="ko-KR" dirty="0" err="1"/>
              <a:t>엘타워</a:t>
            </a:r>
            <a:r>
              <a:rPr lang="en-US" altLang="ko-KR" dirty="0"/>
              <a:t> 8층 </a:t>
            </a:r>
            <a:r>
              <a:rPr lang="ko-KR" altLang="en-US" dirty="0"/>
              <a:t>엘하우스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56921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2016.3.25 토론회 어젠다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175" y="-400103"/>
            <a:ext cx="6514747" cy="919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72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284913" cy="757093"/>
          </a:xfrm>
        </p:spPr>
        <p:txBody>
          <a:bodyPr>
            <a:normAutofit/>
          </a:bodyPr>
          <a:lstStyle/>
          <a:p>
            <a:r>
              <a:rPr lang="ko-KR" altLang="en-US" sz="4000" dirty="0" err="1"/>
              <a:t>뒷풀이</a:t>
            </a:r>
            <a:r>
              <a:rPr lang="ko-KR" altLang="en-US" sz="4000" dirty="0"/>
              <a:t> 장소</a:t>
            </a:r>
          </a:p>
        </p:txBody>
      </p:sp>
      <p:pic>
        <p:nvPicPr>
          <p:cNvPr id="4" name="내용 개체 틀 3" descr="순대집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134477" y="313629"/>
            <a:ext cx="6371723" cy="6438009"/>
          </a:xfrm>
        </p:spPr>
      </p:pic>
      <p:sp>
        <p:nvSpPr>
          <p:cNvPr id="5" name="내용 개체 틀 4"/>
          <p:cNvSpPr>
            <a:spLocks noGrp="1"/>
          </p:cNvSpPr>
          <p:nvPr>
            <p:ph sz="half" idx="2"/>
          </p:nvPr>
        </p:nvSpPr>
        <p:spPr>
          <a:xfrm>
            <a:off x="396875" y="2352502"/>
            <a:ext cx="4358005" cy="9227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ko-KR" altLang="en-US" sz="2400" dirty="0" err="1" smtClean="0"/>
              <a:t>엘타워에서</a:t>
            </a:r>
            <a:r>
              <a:rPr lang="ko-KR" altLang="en-US" sz="2400" dirty="0" smtClean="0"/>
              <a:t> </a:t>
            </a:r>
            <a:r>
              <a:rPr lang="ko-KR" altLang="en-US" sz="2400" dirty="0"/>
              <a:t>도보 4분. 236m</a:t>
            </a:r>
          </a:p>
          <a:p>
            <a:pPr marL="0" indent="0">
              <a:buNone/>
            </a:pPr>
            <a:r>
              <a:rPr lang="ko-KR" altLang="en-US" sz="2400" dirty="0"/>
              <a:t>02-</a:t>
            </a:r>
            <a:r>
              <a:rPr lang="en-US" altLang="ko-KR" sz="2400" dirty="0"/>
              <a:t>2058-2078</a:t>
            </a:r>
            <a:endParaRPr lang="ko-KR" altLang="ko-KR" sz="2400" dirty="0"/>
          </a:p>
        </p:txBody>
      </p:sp>
      <p:pic>
        <p:nvPicPr>
          <p:cNvPr id="6" name="그림 5" descr="순대집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306" y="3530475"/>
            <a:ext cx="4877313" cy="32197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6875" y="1444972"/>
            <a:ext cx="4460311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chemeClr val="bg1"/>
                </a:solidFill>
              </a:rPr>
              <a:t>24시 </a:t>
            </a:r>
            <a:r>
              <a:rPr lang="ko-KR" altLang="en-US" sz="3200" dirty="0" err="1" smtClean="0">
                <a:solidFill>
                  <a:srgbClr val="FF0000"/>
                </a:solidFill>
              </a:rPr>
              <a:t>찹쌀순대만드는집</a:t>
            </a:r>
            <a:endParaRPr lang="ko-KR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11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New Faces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9968345" cy="435133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ko-KR" altLang="en-US" dirty="0" smtClean="0"/>
              <a:t>준회원</a:t>
            </a:r>
            <a:r>
              <a:rPr lang="en-US" altLang="ko-KR" dirty="0" smtClean="0"/>
              <a:t>(</a:t>
            </a:r>
            <a:r>
              <a:rPr lang="ko-KR" altLang="en-US" dirty="0" smtClean="0"/>
              <a:t>레지던트</a:t>
            </a:r>
            <a:r>
              <a:rPr lang="en-US" altLang="ko-KR" dirty="0" smtClean="0"/>
              <a:t>), </a:t>
            </a:r>
            <a:r>
              <a:rPr lang="ko-KR" altLang="en-US" dirty="0" smtClean="0"/>
              <a:t>신규 또는 예비 정회원</a:t>
            </a:r>
            <a:endParaRPr lang="en-US" altLang="ko-KR" dirty="0" smtClean="0"/>
          </a:p>
          <a:p>
            <a:pPr>
              <a:lnSpc>
                <a:spcPct val="200000"/>
              </a:lnSpc>
            </a:pPr>
            <a:r>
              <a:rPr lang="ko-KR" altLang="en-US" dirty="0" smtClean="0"/>
              <a:t>군의관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공보의</a:t>
            </a:r>
            <a:endParaRPr lang="en-US" altLang="ko-KR" dirty="0" smtClean="0"/>
          </a:p>
          <a:p>
            <a:pPr>
              <a:lnSpc>
                <a:spcPct val="200000"/>
              </a:lnSpc>
            </a:pPr>
            <a:r>
              <a:rPr lang="ko-KR" altLang="en-US" dirty="0" err="1" smtClean="0"/>
              <a:t>펠로우</a:t>
            </a:r>
            <a:endParaRPr lang="en-US" altLang="ko-KR" dirty="0" smtClean="0"/>
          </a:p>
          <a:p>
            <a:pPr>
              <a:lnSpc>
                <a:spcPct val="200000"/>
              </a:lnSpc>
            </a:pPr>
            <a:r>
              <a:rPr lang="en-US" altLang="ko-KR" dirty="0" smtClean="0"/>
              <a:t>self-introduction </a:t>
            </a:r>
            <a:r>
              <a:rPr lang="ko-KR" altLang="en-US" dirty="0" smtClean="0"/>
              <a:t>원하시는 분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035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4000" dirty="0"/>
              <a:t>2016 </a:t>
            </a:r>
            <a:r>
              <a:rPr lang="ko-KR" altLang="en-US" sz="4000" dirty="0" err="1"/>
              <a:t>운영위원</a:t>
            </a:r>
            <a:endParaRPr lang="ko-KR" altLang="en-US" sz="4000" dirty="0"/>
          </a:p>
        </p:txBody>
      </p:sp>
      <p:pic>
        <p:nvPicPr>
          <p:cNvPr id="4" name="내용 개체 틀 3" descr="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90337" y="1579495"/>
            <a:ext cx="8138540" cy="5344403"/>
          </a:xfrm>
        </p:spPr>
      </p:pic>
      <p:pic>
        <p:nvPicPr>
          <p:cNvPr id="5" name="그림 4" descr="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2143" y="1510422"/>
            <a:ext cx="8091051" cy="518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60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/>
              <a:t>회칙 및 내규 개정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/>
              <a:t>부총무 신설</a:t>
            </a:r>
          </a:p>
          <a:p>
            <a:pPr>
              <a:lnSpc>
                <a:spcPct val="150000"/>
              </a:lnSpc>
            </a:pPr>
            <a:r>
              <a:rPr lang="ko-KR" altLang="en-US" dirty="0"/>
              <a:t>정회원 입회비 규정</a:t>
            </a:r>
          </a:p>
          <a:p>
            <a:pPr lvl="1">
              <a:lnSpc>
                <a:spcPct val="150000"/>
              </a:lnSpc>
            </a:pPr>
            <a:r>
              <a:rPr lang="ko-KR" altLang="en-US" dirty="0"/>
              <a:t>본회의 회비 액수는 </a:t>
            </a:r>
            <a:r>
              <a:rPr lang="ko-KR" altLang="en-US" strike="sngStrike" dirty="0">
                <a:solidFill>
                  <a:srgbClr val="FF0000"/>
                </a:solidFill>
                <a:latin typeface="맑은 고딕" charset="0"/>
                <a:ea typeface="Malgun Gothic" charset="0"/>
              </a:rPr>
              <a:t>전년도</a:t>
            </a:r>
            <a:r>
              <a:rPr lang="ko-KR" altLang="en-US" dirty="0">
                <a:solidFill>
                  <a:srgbClr val="FF0000"/>
                </a:solidFill>
                <a:latin typeface="맑은 고딕" charset="0"/>
                <a:ea typeface="Malgun Gothic" charset="0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Malgun Gothic" charset="0"/>
                <a:ea typeface="Malgun Gothic" charset="0"/>
              </a:rPr>
              <a:t>정기</a:t>
            </a:r>
            <a:r>
              <a:rPr lang="en-US" altLang="ko-KR" dirty="0">
                <a:solidFill>
                  <a:srgbClr val="000000"/>
                </a:solidFill>
                <a:latin typeface="Malgun Gothic" charset="0"/>
                <a:ea typeface="Malgun Gothic" charset="0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Malgun Gothic" charset="0"/>
                <a:ea typeface="Malgun Gothic" charset="0"/>
              </a:rPr>
              <a:t>총회에서</a:t>
            </a:r>
            <a:r>
              <a:rPr lang="en-US" altLang="ko-KR" dirty="0">
                <a:solidFill>
                  <a:srgbClr val="000000"/>
                </a:solidFill>
                <a:latin typeface="Malgun Gothic" charset="0"/>
                <a:ea typeface="Malgun Gothic" charset="0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Malgun Gothic" charset="0"/>
                <a:ea typeface="Malgun Gothic" charset="0"/>
              </a:rPr>
              <a:t>결정하며</a:t>
            </a:r>
            <a:r>
              <a:rPr lang="en-US" altLang="ko-KR" dirty="0">
                <a:solidFill>
                  <a:srgbClr val="000000"/>
                </a:solidFill>
                <a:latin typeface="Malgun Gothic" charset="0"/>
                <a:ea typeface="Malgun Gothic" charset="0"/>
              </a:rPr>
              <a:t> </a:t>
            </a:r>
            <a:r>
              <a:rPr lang="ko-KR" altLang="en-US" dirty="0" err="1">
                <a:solidFill>
                  <a:srgbClr val="000000"/>
                </a:solidFill>
                <a:latin typeface="Malgun Gothic" charset="0"/>
                <a:ea typeface="Malgun Gothic" charset="0"/>
              </a:rPr>
              <a:t>납부기한은</a:t>
            </a:r>
            <a:r>
              <a:rPr lang="en-US" altLang="ko-KR" dirty="0">
                <a:solidFill>
                  <a:srgbClr val="000000"/>
                </a:solidFill>
                <a:latin typeface="Malgun Gothic" charset="0"/>
                <a:ea typeface="Malgun Gothic" charset="0"/>
              </a:rPr>
              <a:t> </a:t>
            </a:r>
            <a:r>
              <a:rPr lang="ko-KR" altLang="en-US" dirty="0" err="1">
                <a:latin typeface="맑은 고딕" charset="0"/>
                <a:ea typeface="Malgun Gothic" charset="0"/>
              </a:rPr>
              <a:t>당해년도</a:t>
            </a:r>
            <a:r>
              <a:rPr lang="ko-KR" altLang="en-US" dirty="0">
                <a:latin typeface="맑은 고딕" charset="0"/>
                <a:ea typeface="Malgun Gothic" charset="0"/>
              </a:rPr>
              <a:t> 정기 총회까지로 한다</a:t>
            </a:r>
            <a:r>
              <a:rPr lang="en-US" altLang="ko-KR" dirty="0">
                <a:latin typeface="맑은 고딕" charset="0"/>
                <a:ea typeface="Malgun Gothic" charset="0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ko-KR" altLang="en-US" dirty="0">
                <a:latin typeface="Malgun Gothic" charset="0"/>
                <a:ea typeface="Malgun Gothic" charset="0"/>
              </a:rPr>
              <a:t>본회의 </a:t>
            </a:r>
            <a:r>
              <a:rPr lang="ko-KR" altLang="en-US" dirty="0" err="1">
                <a:latin typeface="맑은 고딕" charset="0"/>
                <a:ea typeface="Malgun Gothic" charset="0"/>
              </a:rPr>
              <a:t>회계년도는</a:t>
            </a:r>
            <a:r>
              <a:rPr lang="ko-KR" altLang="en-US" dirty="0">
                <a:latin typeface="맑은 고딕" charset="0"/>
                <a:ea typeface="Malgun Gothic" charset="0"/>
              </a:rPr>
              <a:t> 매년 </a:t>
            </a:r>
            <a:r>
              <a:rPr lang="en-US" altLang="ko-KR" dirty="0">
                <a:latin typeface="맑은 고딕" charset="0"/>
                <a:ea typeface="Malgun Gothic" charset="0"/>
              </a:rPr>
              <a:t>1</a:t>
            </a:r>
            <a:r>
              <a:rPr lang="ko-KR" altLang="en-US" dirty="0">
                <a:latin typeface="맑은 고딕" charset="0"/>
                <a:ea typeface="Malgun Gothic" charset="0"/>
              </a:rPr>
              <a:t>월 </a:t>
            </a:r>
            <a:r>
              <a:rPr lang="en-US" altLang="ko-KR" dirty="0">
                <a:latin typeface="맑은 고딕" charset="0"/>
                <a:ea typeface="Malgun Gothic" charset="0"/>
              </a:rPr>
              <a:t>1</a:t>
            </a:r>
            <a:r>
              <a:rPr lang="ko-KR" altLang="en-US" dirty="0">
                <a:latin typeface="맑은 고딕" charset="0"/>
                <a:ea typeface="Malgun Gothic" charset="0"/>
              </a:rPr>
              <a:t>일을 기점으로 한다</a:t>
            </a:r>
            <a:r>
              <a:rPr lang="en-US" altLang="ko-KR" dirty="0">
                <a:latin typeface="맑은 고딕" charset="0"/>
                <a:ea typeface="Malgun Gothic" charset="0"/>
              </a:rPr>
              <a:t>.</a:t>
            </a:r>
            <a:endParaRPr lang="ko-KR" altLang="en-US" dirty="0">
              <a:latin typeface="맑은 고딕" charset="0"/>
              <a:ea typeface="Malgun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21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4000" dirty="0"/>
              <a:t>2016 운영계획(세부규정)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ko-KR" altLang="en-US" sz="2400" b="1" dirty="0">
                <a:latin typeface="Malgun Gothic"/>
                <a:ea typeface="Malgun Gothic" charset="0"/>
              </a:rPr>
              <a:t>1. </a:t>
            </a:r>
            <a:r>
              <a:rPr lang="ko-KR" altLang="en-US" sz="2400" b="1" dirty="0">
                <a:latin typeface="맑은 고딕" charset="0"/>
                <a:ea typeface="Malgun Gothic" charset="0"/>
              </a:rPr>
              <a:t>정회원 입회비</a:t>
            </a:r>
            <a:r>
              <a:rPr lang="en-US" altLang="ko-KR" sz="2400" dirty="0">
                <a:latin typeface="맑은 고딕" charset="0"/>
                <a:ea typeface="Malgun Gothic" charset="0"/>
              </a:rPr>
              <a:t>:</a:t>
            </a:r>
            <a:r>
              <a:rPr lang="ko-KR" altLang="en-US" sz="2400" dirty="0">
                <a:latin typeface="맑은 고딕" charset="0"/>
                <a:ea typeface="Malgun Gothic" charset="0"/>
              </a:rPr>
              <a:t> </a:t>
            </a:r>
            <a:r>
              <a:rPr lang="en-US" altLang="ko-KR" sz="2400" dirty="0">
                <a:latin typeface="Malgun Gothic" charset="0"/>
                <a:ea typeface="Malgun Gothic" charset="0"/>
              </a:rPr>
              <a:t>2016-2017</a:t>
            </a:r>
            <a:r>
              <a:rPr lang="ko-KR" altLang="en-US" sz="2400" dirty="0">
                <a:latin typeface="맑은 고딕" charset="0"/>
                <a:ea typeface="Malgun Gothic" charset="0"/>
              </a:rPr>
              <a:t>년 신규 정회원 입회비 </a:t>
            </a:r>
            <a:r>
              <a:rPr lang="en-US" altLang="ko-KR" sz="2400" dirty="0">
                <a:latin typeface="Malgun Gothic" charset="0"/>
                <a:ea typeface="Malgun Gothic" charset="0"/>
              </a:rPr>
              <a:t>10</a:t>
            </a:r>
            <a:r>
              <a:rPr lang="ko-KR" altLang="en-US" sz="2400" dirty="0">
                <a:latin typeface="맑은 고딕" charset="0"/>
                <a:ea typeface="Malgun Gothic" charset="0"/>
              </a:rPr>
              <a:t>만원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ko-KR" altLang="en-US" sz="2400" b="1" dirty="0"/>
              <a:t>2. </a:t>
            </a:r>
            <a:r>
              <a:rPr lang="ko-KR" altLang="en-US" sz="2400" b="1" dirty="0" err="1" smtClean="0">
                <a:latin typeface="Malgun Gothic" charset="0"/>
              </a:rPr>
              <a:t>정례토론회</a:t>
            </a:r>
            <a:r>
              <a:rPr lang="en-US" altLang="ko-KR" sz="2400" b="1" dirty="0" smtClean="0">
                <a:latin typeface="Malgun Gothic" charset="0"/>
              </a:rPr>
              <a:t> </a:t>
            </a:r>
            <a:r>
              <a:rPr lang="ko-KR" altLang="en-US" sz="2400" b="1" dirty="0" err="1" smtClean="0">
                <a:latin typeface="Malgun Gothic" charset="0"/>
              </a:rPr>
              <a:t>좌장료</a:t>
            </a:r>
            <a:r>
              <a:rPr lang="en-US" altLang="ko-KR" sz="2400" dirty="0" smtClean="0">
                <a:latin typeface="Malgun Gothic" charset="0"/>
              </a:rPr>
              <a:t>: </a:t>
            </a:r>
            <a:r>
              <a:rPr lang="ko-KR" altLang="en-US" sz="2400" dirty="0" smtClean="0">
                <a:latin typeface="Malgun Gothic" charset="0"/>
              </a:rPr>
              <a:t>신설</a:t>
            </a:r>
            <a:r>
              <a:rPr lang="en-US" altLang="ko-KR" sz="2400" dirty="0" smtClean="0">
                <a:latin typeface="Malgun Gothic" charset="0"/>
              </a:rPr>
              <a:t>. 10</a:t>
            </a:r>
            <a:r>
              <a:rPr lang="ko-KR" altLang="en-US" sz="2400" dirty="0">
                <a:latin typeface="Malgun Gothic" charset="0"/>
              </a:rPr>
              <a:t>만원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altLang="ko-KR" sz="2400" b="1" dirty="0" smtClean="0"/>
              <a:t>3. </a:t>
            </a:r>
            <a:r>
              <a:rPr lang="ko-KR" altLang="en-US" sz="2400" b="1" dirty="0" err="1" smtClean="0">
                <a:latin typeface="Malgun Gothic" charset="0"/>
              </a:rPr>
              <a:t>정례토론회</a:t>
            </a:r>
            <a:r>
              <a:rPr lang="en-US" altLang="ko-KR" sz="2400" b="1" dirty="0" smtClean="0">
                <a:latin typeface="Malgun Gothic" charset="0"/>
              </a:rPr>
              <a:t> </a:t>
            </a:r>
            <a:r>
              <a:rPr lang="ko-KR" altLang="en-US" sz="2400" b="1" dirty="0">
                <a:latin typeface="Malgun Gothic" charset="0"/>
              </a:rPr>
              <a:t>등록비</a:t>
            </a:r>
            <a:r>
              <a:rPr lang="en-US" altLang="ko-KR" sz="2400" dirty="0" smtClean="0">
                <a:latin typeface="Malgun Gothic" charset="0"/>
              </a:rPr>
              <a:t>: </a:t>
            </a:r>
            <a:r>
              <a:rPr lang="ko-KR" altLang="en-US" sz="2400" dirty="0" err="1" smtClean="0">
                <a:latin typeface="Malgun Gothic" charset="0"/>
              </a:rPr>
              <a:t>사전등록시</a:t>
            </a:r>
            <a:r>
              <a:rPr lang="en-US" altLang="ko-KR" sz="2400" dirty="0" smtClean="0">
                <a:latin typeface="Malgun Gothic" charset="0"/>
              </a:rPr>
              <a:t> </a:t>
            </a:r>
            <a:r>
              <a:rPr lang="ko-KR" altLang="en-US" sz="2400" dirty="0">
                <a:latin typeface="Malgun Gothic" charset="0"/>
              </a:rPr>
              <a:t>무료</a:t>
            </a:r>
            <a:r>
              <a:rPr lang="en-US" altLang="ko-KR" sz="2400" dirty="0">
                <a:latin typeface="Malgun Gothic" charset="0"/>
              </a:rPr>
              <a:t>, </a:t>
            </a:r>
            <a:r>
              <a:rPr lang="ko-KR" altLang="en-US" sz="2400" dirty="0" err="1">
                <a:latin typeface="Malgun Gothic" charset="0"/>
              </a:rPr>
              <a:t>현장등록시</a:t>
            </a:r>
            <a:r>
              <a:rPr lang="en-US" altLang="ko-KR" sz="2400" dirty="0">
                <a:latin typeface="Malgun Gothic" charset="0"/>
              </a:rPr>
              <a:t> </a:t>
            </a:r>
            <a:r>
              <a:rPr lang="ko-KR" altLang="en-US" sz="2400" dirty="0" smtClean="0">
                <a:latin typeface="Malgun Gothic" charset="0"/>
              </a:rPr>
              <a:t>정회원 </a:t>
            </a:r>
            <a:r>
              <a:rPr lang="en-US" altLang="ko-KR" sz="2400" dirty="0" smtClean="0">
                <a:latin typeface="Malgun Gothic" charset="0"/>
              </a:rPr>
              <a:t>1</a:t>
            </a:r>
            <a:r>
              <a:rPr lang="ko-KR" altLang="en-US" sz="2400" dirty="0">
                <a:latin typeface="Malgun Gothic" charset="0"/>
              </a:rPr>
              <a:t>만원</a:t>
            </a:r>
            <a:r>
              <a:rPr lang="en-US" altLang="ko-KR" sz="2400" dirty="0" smtClean="0">
                <a:latin typeface="Malgun Gothic" charset="0"/>
              </a:rPr>
              <a:t>, </a:t>
            </a:r>
            <a:r>
              <a:rPr lang="ko-KR" altLang="en-US" sz="2400" dirty="0" smtClean="0">
                <a:latin typeface="Malgun Gothic" charset="0"/>
              </a:rPr>
              <a:t>준회원 </a:t>
            </a:r>
            <a:r>
              <a:rPr lang="en-US" altLang="ko-KR" sz="2400" dirty="0" smtClean="0">
                <a:latin typeface="Malgun Gothic" charset="0"/>
              </a:rPr>
              <a:t>5</a:t>
            </a:r>
            <a:r>
              <a:rPr lang="ko-KR" altLang="en-US" sz="2400" dirty="0">
                <a:latin typeface="Malgun Gothic" charset="0"/>
              </a:rPr>
              <a:t>천원</a:t>
            </a:r>
            <a:r>
              <a:rPr lang="en-US" altLang="ko-KR" sz="2400" dirty="0">
                <a:latin typeface="Malgun Gothic" charset="0"/>
              </a:rPr>
              <a:t>, </a:t>
            </a:r>
            <a:r>
              <a:rPr lang="ko-KR" altLang="en-US" sz="2400" dirty="0" smtClean="0">
                <a:latin typeface="Malgun Gothic" charset="0"/>
              </a:rPr>
              <a:t>비회원 </a:t>
            </a:r>
            <a:r>
              <a:rPr lang="en-US" altLang="ko-KR" sz="2400" dirty="0" smtClean="0">
                <a:latin typeface="Malgun Gothic"/>
              </a:rPr>
              <a:t>3</a:t>
            </a:r>
            <a:r>
              <a:rPr lang="ko-KR" altLang="en-US" sz="2400" dirty="0" smtClean="0">
                <a:latin typeface="Malgun Gothic" charset="0"/>
              </a:rPr>
              <a:t>만원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7485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4000" dirty="0"/>
              <a:t>2016 </a:t>
            </a:r>
            <a:r>
              <a:rPr lang="ko-KR" altLang="en-US" sz="4000" dirty="0" err="1"/>
              <a:t>운영계획</a:t>
            </a:r>
            <a:r>
              <a:rPr lang="ko-KR" altLang="en-US" sz="4000" dirty="0"/>
              <a:t>(</a:t>
            </a:r>
            <a:r>
              <a:rPr lang="ko-KR" altLang="en-US" sz="4000" dirty="0" err="1"/>
              <a:t>세부규정</a:t>
            </a:r>
            <a:r>
              <a:rPr lang="en-US" altLang="ko-KR" sz="4000" dirty="0"/>
              <a:t>)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lnSpc>
                <a:spcPct val="210000"/>
              </a:lnSpc>
              <a:buNone/>
            </a:pPr>
            <a:r>
              <a:rPr lang="ko-KR" altLang="en-US" b="1" dirty="0">
                <a:latin typeface="맑은 고딕"/>
              </a:rPr>
              <a:t>4. </a:t>
            </a:r>
            <a:r>
              <a:rPr lang="ko-KR" altLang="en-US" b="1" dirty="0"/>
              <a:t>경조사</a:t>
            </a:r>
            <a:r>
              <a:rPr lang="ko-KR" altLang="en-US" dirty="0"/>
              <a:t>: </a:t>
            </a:r>
            <a:r>
              <a:rPr lang="ko-KR" altLang="en-US" dirty="0">
                <a:latin typeface="Malgun Gothic" charset="0"/>
              </a:rPr>
              <a:t>정회원 </a:t>
            </a:r>
            <a:r>
              <a:rPr lang="ko-KR" altLang="en-US" dirty="0" err="1">
                <a:latin typeface="Malgun Gothic" charset="0"/>
              </a:rPr>
              <a:t>경조사시</a:t>
            </a:r>
            <a:r>
              <a:rPr lang="ko-KR" altLang="en-US" dirty="0">
                <a:latin typeface="Malgun Gothic" charset="0"/>
              </a:rPr>
              <a:t> 총무 또는 부총무는 화환 또는 경조금을 보낼 수 있다</a:t>
            </a:r>
            <a:r>
              <a:rPr lang="en-US" altLang="ko-KR" dirty="0">
                <a:latin typeface="Malgun Gothic" charset="0"/>
              </a:rPr>
              <a:t>. </a:t>
            </a:r>
            <a:r>
              <a:rPr lang="ko-KR" altLang="en-US" dirty="0">
                <a:latin typeface="Malgun Gothic" charset="0"/>
              </a:rPr>
              <a:t>금액 및 형태는 총무 또는 부총무재량에 따르며 사회통념상 관례를 존중한다</a:t>
            </a:r>
            <a:r>
              <a:rPr lang="en-US" altLang="ko-KR" dirty="0">
                <a:latin typeface="Malgun Gothic" charset="0"/>
              </a:rPr>
              <a:t>.</a:t>
            </a:r>
          </a:p>
          <a:p>
            <a:pPr marL="0" indent="0">
              <a:lnSpc>
                <a:spcPct val="210000"/>
              </a:lnSpc>
              <a:buNone/>
            </a:pPr>
            <a:r>
              <a:rPr lang="en-US" altLang="ko-KR" b="1" dirty="0" smtClean="0"/>
              <a:t>5</a:t>
            </a:r>
            <a:r>
              <a:rPr lang="ko-KR" altLang="en-US" b="1" dirty="0" smtClean="0"/>
              <a:t>. </a:t>
            </a:r>
            <a:r>
              <a:rPr lang="ko-KR" altLang="en-US" b="1" dirty="0">
                <a:latin typeface="Malgun Gothic" charset="0"/>
              </a:rPr>
              <a:t>교통비</a:t>
            </a:r>
            <a:r>
              <a:rPr lang="en-US" altLang="ko-KR" b="1" dirty="0">
                <a:latin typeface="Malgun Gothic" charset="0"/>
              </a:rPr>
              <a:t> </a:t>
            </a:r>
            <a:r>
              <a:rPr lang="ko-KR" altLang="en-US" b="1" dirty="0">
                <a:latin typeface="Malgun Gothic" charset="0"/>
              </a:rPr>
              <a:t>지원</a:t>
            </a:r>
            <a:r>
              <a:rPr lang="en-US" altLang="ko-KR" dirty="0">
                <a:latin typeface="Malgun Gothic" charset="0"/>
              </a:rPr>
              <a:t>: </a:t>
            </a:r>
            <a:r>
              <a:rPr lang="ko-KR" altLang="en-US" dirty="0">
                <a:latin typeface="Malgun Gothic" charset="0"/>
              </a:rPr>
              <a:t>운영위원회</a:t>
            </a:r>
            <a:r>
              <a:rPr lang="en-US" altLang="ko-KR" dirty="0">
                <a:latin typeface="Malgun Gothic" charset="0"/>
              </a:rPr>
              <a:t>, </a:t>
            </a:r>
            <a:r>
              <a:rPr lang="ko-KR" altLang="en-US" dirty="0">
                <a:latin typeface="Malgun Gothic" charset="0"/>
              </a:rPr>
              <a:t>세부위원회시 </a:t>
            </a:r>
            <a:r>
              <a:rPr lang="ko-KR" altLang="en-US" dirty="0" smtClean="0">
                <a:latin typeface="Malgun Gothic" charset="0"/>
              </a:rPr>
              <a:t>지방 회원</a:t>
            </a:r>
            <a:r>
              <a:rPr lang="en-US" altLang="ko-KR" dirty="0">
                <a:latin typeface="Malgun Gothic" charset="0"/>
              </a:rPr>
              <a:t>(</a:t>
            </a:r>
            <a:r>
              <a:rPr lang="ko-KR" altLang="en-US" dirty="0">
                <a:latin typeface="Malgun Gothic" charset="0"/>
              </a:rPr>
              <a:t>서울</a:t>
            </a:r>
            <a:r>
              <a:rPr lang="en-US" altLang="ko-KR" dirty="0" smtClean="0">
                <a:latin typeface="Malgun Gothic" charset="0"/>
              </a:rPr>
              <a:t>, </a:t>
            </a:r>
            <a:r>
              <a:rPr lang="ko-KR" altLang="en-US" dirty="0" smtClean="0">
                <a:latin typeface="Malgun Gothic" charset="0"/>
              </a:rPr>
              <a:t>경기</a:t>
            </a:r>
            <a:r>
              <a:rPr lang="en-US" altLang="ko-KR" dirty="0" smtClean="0">
                <a:latin typeface="Malgun Gothic" charset="0"/>
              </a:rPr>
              <a:t>, </a:t>
            </a:r>
            <a:r>
              <a:rPr lang="ko-KR" altLang="en-US" dirty="0" smtClean="0">
                <a:latin typeface="Malgun Gothic" charset="0"/>
              </a:rPr>
              <a:t>인천 </a:t>
            </a:r>
            <a:r>
              <a:rPr lang="ko-KR" altLang="en-US" dirty="0">
                <a:latin typeface="Malgun Gothic" charset="0"/>
              </a:rPr>
              <a:t>제외</a:t>
            </a:r>
            <a:r>
              <a:rPr lang="en-US" altLang="ko-KR" dirty="0">
                <a:latin typeface="Malgun Gothic" charset="0"/>
              </a:rPr>
              <a:t>)</a:t>
            </a:r>
            <a:r>
              <a:rPr lang="ko-KR" altLang="en-US" dirty="0">
                <a:latin typeface="Malgun Gothic" charset="0"/>
              </a:rPr>
              <a:t>에게 교통비</a:t>
            </a:r>
            <a:r>
              <a:rPr lang="en-US" altLang="ko-KR" dirty="0">
                <a:latin typeface="Malgun Gothic" charset="0"/>
              </a:rPr>
              <a:t> 3</a:t>
            </a:r>
            <a:r>
              <a:rPr lang="ko-KR" altLang="en-US" dirty="0">
                <a:latin typeface="Malgun Gothic" charset="0"/>
              </a:rPr>
              <a:t>만원 지급</a:t>
            </a:r>
            <a:endParaRPr lang="ko-KR" altLang="en-US" dirty="0"/>
          </a:p>
          <a:p>
            <a:pPr marL="0" indent="0">
              <a:lnSpc>
                <a:spcPct val="210000"/>
              </a:lnSpc>
              <a:buNone/>
            </a:pPr>
            <a:r>
              <a:rPr lang="en-US" altLang="ko-KR" b="1" dirty="0" smtClean="0">
                <a:latin typeface="Malgun Gothic" charset="0"/>
              </a:rPr>
              <a:t>6. </a:t>
            </a:r>
            <a:r>
              <a:rPr lang="ko-KR" altLang="en-US" b="1" dirty="0" smtClean="0">
                <a:latin typeface="Malgun Gothic" charset="0"/>
              </a:rPr>
              <a:t>회의비</a:t>
            </a:r>
            <a:r>
              <a:rPr lang="en-US" altLang="ko-KR" b="1" dirty="0" smtClean="0">
                <a:latin typeface="Malgun Gothic" charset="0"/>
              </a:rPr>
              <a:t> </a:t>
            </a:r>
            <a:r>
              <a:rPr lang="ko-KR" altLang="en-US" b="1" dirty="0">
                <a:latin typeface="Malgun Gothic" charset="0"/>
              </a:rPr>
              <a:t>지원</a:t>
            </a:r>
            <a:r>
              <a:rPr lang="en-US" altLang="ko-KR" dirty="0" smtClean="0">
                <a:latin typeface="Malgun Gothic" charset="0"/>
              </a:rPr>
              <a:t>:</a:t>
            </a:r>
            <a:r>
              <a:rPr lang="en-US" altLang="ko-KR" dirty="0">
                <a:latin typeface="Malgun Gothic" charset="0"/>
              </a:rPr>
              <a:t> </a:t>
            </a:r>
            <a:r>
              <a:rPr lang="ko-KR" altLang="en-US" dirty="0" smtClean="0">
                <a:latin typeface="Malgun Gothic" charset="0"/>
              </a:rPr>
              <a:t>운영위원회</a:t>
            </a:r>
            <a:r>
              <a:rPr lang="en-US" altLang="ko-KR" dirty="0">
                <a:latin typeface="Malgun Gothic" charset="0"/>
              </a:rPr>
              <a:t>, </a:t>
            </a:r>
            <a:r>
              <a:rPr lang="ko-KR" altLang="en-US" dirty="0" err="1" smtClean="0">
                <a:latin typeface="Malgun Gothic" charset="0"/>
              </a:rPr>
              <a:t>세부위원회</a:t>
            </a:r>
            <a:r>
              <a:rPr lang="ko-KR" altLang="en-US" dirty="0" smtClean="0">
                <a:latin typeface="Malgun Gothic" charset="0"/>
              </a:rPr>
              <a:t> </a:t>
            </a:r>
            <a:r>
              <a:rPr lang="ko-KR" altLang="en-US" dirty="0">
                <a:latin typeface="Malgun Gothic" charset="0"/>
              </a:rPr>
              <a:t>회의비는 실비로</a:t>
            </a:r>
            <a:r>
              <a:rPr lang="en-US" altLang="ko-KR" dirty="0">
                <a:latin typeface="Malgun Gothic" charset="0"/>
              </a:rPr>
              <a:t> </a:t>
            </a:r>
            <a:r>
              <a:rPr lang="ko-KR" altLang="en-US" dirty="0">
                <a:latin typeface="Malgun Gothic" charset="0"/>
              </a:rPr>
              <a:t>지급</a:t>
            </a:r>
            <a:r>
              <a:rPr lang="en-US" altLang="ko-KR" dirty="0">
                <a:latin typeface="Malgun Gothic" charset="0"/>
              </a:rPr>
              <a:t> (</a:t>
            </a:r>
            <a:r>
              <a:rPr lang="ko-KR" altLang="en-US" dirty="0">
                <a:latin typeface="Malgun Gothic" charset="0"/>
              </a:rPr>
              <a:t>영수증</a:t>
            </a:r>
            <a:r>
              <a:rPr lang="en-US" altLang="ko-KR" dirty="0">
                <a:latin typeface="Malgun Gothic" charset="0"/>
              </a:rPr>
              <a:t>, </a:t>
            </a:r>
            <a:r>
              <a:rPr lang="ko-KR" altLang="en-US" dirty="0">
                <a:latin typeface="Malgun Gothic" charset="0"/>
              </a:rPr>
              <a:t>회의록 제출</a:t>
            </a:r>
            <a:r>
              <a:rPr lang="en-US" altLang="ko-KR" dirty="0">
                <a:latin typeface="Malgun Gothic" charset="0"/>
              </a:rPr>
              <a:t>. 1</a:t>
            </a:r>
            <a:r>
              <a:rPr lang="ko-KR" altLang="en-US">
                <a:latin typeface="Malgun Gothic" charset="0"/>
              </a:rPr>
              <a:t>인당 </a:t>
            </a:r>
            <a:r>
              <a:rPr lang="ko-KR" altLang="en-US" smtClean="0">
                <a:latin typeface="Malgun Gothic" charset="0"/>
              </a:rPr>
              <a:t>최대</a:t>
            </a:r>
            <a:r>
              <a:rPr lang="en-US" altLang="ko-KR" smtClean="0">
                <a:latin typeface="Malgun Gothic" charset="0"/>
              </a:rPr>
              <a:t>3</a:t>
            </a:r>
            <a:r>
              <a:rPr lang="ko-KR" altLang="en-US" dirty="0">
                <a:latin typeface="Malgun Gothic" charset="0"/>
              </a:rPr>
              <a:t>만원</a:t>
            </a:r>
            <a:r>
              <a:rPr lang="en-US" altLang="ko-KR" dirty="0" smtClean="0">
                <a:latin typeface="Malgun Gothic" charset="0"/>
              </a:rPr>
              <a:t>)</a:t>
            </a:r>
            <a:endParaRPr lang="ko-KR" altLang="en-US" dirty="0">
              <a:latin typeface="Malgun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73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000" dirty="0">
                <a:ea typeface="Malgun Gothic" charset="0"/>
              </a:rPr>
              <a:t>2016 </a:t>
            </a:r>
            <a:r>
              <a:rPr lang="ko-KR" altLang="en-US" sz="4000" dirty="0" err="1">
                <a:ea typeface="Malgun Gothic" charset="0"/>
              </a:rPr>
              <a:t>운영계획</a:t>
            </a:r>
            <a:r>
              <a:rPr lang="ko-KR" altLang="en-US" sz="4000" dirty="0">
                <a:ea typeface="Malgun Gothic" charset="0"/>
              </a:rPr>
              <a:t>(</a:t>
            </a:r>
            <a:r>
              <a:rPr lang="ko-KR" altLang="en-US" sz="4000" dirty="0" err="1">
                <a:ea typeface="Malgun Gothic" charset="0"/>
              </a:rPr>
              <a:t>학술대회</a:t>
            </a:r>
            <a:r>
              <a:rPr lang="ko-KR" altLang="en-US" sz="4000" dirty="0">
                <a:ea typeface="Malgun Gothic" charset="0"/>
              </a:rPr>
              <a:t> 및 토론회)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ko-KR" altLang="en-US" dirty="0"/>
              <a:t>20</a:t>
            </a:r>
            <a:r>
              <a:rPr lang="en-US" altLang="ko-KR" dirty="0"/>
              <a:t>16.6.17</a:t>
            </a:r>
            <a:r>
              <a:rPr lang="ko-KR" altLang="en-US" dirty="0"/>
              <a:t>(금) 제7회 춘계학술대회(서울 용산구 효창동 백범김구기념관) - </a:t>
            </a:r>
            <a:r>
              <a:rPr lang="ko-KR" altLang="en-US" dirty="0" err="1"/>
              <a:t>대한흉부외과통합학술대회</a:t>
            </a:r>
            <a:r>
              <a:rPr lang="ko-KR" altLang="en-US" dirty="0"/>
              <a:t> 기간</a:t>
            </a:r>
          </a:p>
          <a:p>
            <a:pPr>
              <a:lnSpc>
                <a:spcPct val="150000"/>
              </a:lnSpc>
            </a:pPr>
            <a:r>
              <a:rPr lang="ko-KR" altLang="en-US" dirty="0"/>
              <a:t>20</a:t>
            </a:r>
            <a:r>
              <a:rPr lang="en-US" altLang="ko-KR" dirty="0"/>
              <a:t>16.9.2</a:t>
            </a:r>
            <a:r>
              <a:rPr lang="ko-KR" altLang="en-US" dirty="0"/>
              <a:t>(금</a:t>
            </a:r>
            <a:r>
              <a:rPr lang="ko-KR" altLang="en-US" dirty="0" smtClean="0"/>
              <a:t>)</a:t>
            </a:r>
            <a:r>
              <a:rPr lang="en-US" altLang="ko-KR" dirty="0" smtClean="0"/>
              <a:t>~9.</a:t>
            </a:r>
            <a:r>
              <a:rPr lang="ko-KR" altLang="en-US" dirty="0" smtClean="0"/>
              <a:t>3</a:t>
            </a:r>
            <a:r>
              <a:rPr lang="ko-KR" altLang="en-US" dirty="0"/>
              <a:t>(토) 제8회 추계학술대회(전남 여수 </a:t>
            </a:r>
            <a:r>
              <a:rPr lang="ko-KR" altLang="en-US" dirty="0" err="1"/>
              <a:t>히든베이호텔</a:t>
            </a:r>
            <a:r>
              <a:rPr lang="ko-KR" altLang="en-US" dirty="0"/>
              <a:t>)- 학술지 발행</a:t>
            </a:r>
          </a:p>
          <a:p>
            <a:pPr>
              <a:lnSpc>
                <a:spcPct val="150000"/>
              </a:lnSpc>
            </a:pPr>
            <a:r>
              <a:rPr lang="ko-KR" altLang="en-US" dirty="0"/>
              <a:t>2016.1</a:t>
            </a:r>
            <a:r>
              <a:rPr lang="en-US" altLang="ko-KR" dirty="0"/>
              <a:t>2.2</a:t>
            </a:r>
            <a:r>
              <a:rPr lang="ko-KR" altLang="en-US" dirty="0"/>
              <a:t>(금) 제</a:t>
            </a:r>
            <a:r>
              <a:rPr lang="en-US" altLang="ko-KR" dirty="0"/>
              <a:t>27</a:t>
            </a:r>
            <a:r>
              <a:rPr lang="ko-KR" altLang="en-US" dirty="0"/>
              <a:t>회 </a:t>
            </a:r>
            <a:r>
              <a:rPr lang="ko-KR" altLang="en-US" dirty="0" err="1"/>
              <a:t>송년정례학술토론회</a:t>
            </a:r>
            <a:r>
              <a:rPr lang="ko-KR" altLang="en-US" dirty="0"/>
              <a:t> 및 정기총회(</a:t>
            </a:r>
            <a:r>
              <a:rPr lang="ko-KR" altLang="en-US" dirty="0" err="1"/>
              <a:t>엘타워</a:t>
            </a:r>
            <a:r>
              <a:rPr lang="ko-KR" altLang="en-US" dirty="0"/>
              <a:t> 예정)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dirty="0"/>
              <a:t>- 소식지 '가슴속으로' 발행</a:t>
            </a:r>
          </a:p>
        </p:txBody>
      </p:sp>
    </p:spTree>
    <p:extLst>
      <p:ext uri="{BB962C8B-B14F-4D97-AF65-F5344CB8AC3E}">
        <p14:creationId xmlns:p14="http://schemas.microsoft.com/office/powerpoint/2010/main" val="143873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447" y="95952"/>
            <a:ext cx="9707671" cy="6676919"/>
          </a:xfrm>
        </p:spPr>
      </p:pic>
    </p:spTree>
    <p:extLst>
      <p:ext uri="{BB962C8B-B14F-4D97-AF65-F5344CB8AC3E}">
        <p14:creationId xmlns:p14="http://schemas.microsoft.com/office/powerpoint/2010/main" val="36443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000" dirty="0">
                <a:latin typeface="맑은 고딕" charset="0"/>
                <a:ea typeface="Malgun Gothic" charset="0"/>
              </a:rPr>
              <a:t>2016 </a:t>
            </a:r>
            <a:r>
              <a:rPr lang="ko-KR" altLang="en-US" sz="4000" dirty="0">
                <a:latin typeface="맑은 고딕" charset="0"/>
                <a:ea typeface="Malgun Gothic" charset="0"/>
              </a:rPr>
              <a:t>운영계획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200000"/>
              </a:lnSpc>
            </a:pPr>
            <a:r>
              <a:rPr lang="ko-KR" altLang="en-US" dirty="0"/>
              <a:t>정회원 및 준회원 확대</a:t>
            </a:r>
          </a:p>
          <a:p>
            <a:pPr>
              <a:lnSpc>
                <a:spcPct val="200000"/>
              </a:lnSpc>
            </a:pPr>
            <a:r>
              <a:rPr lang="ko-KR" altLang="en-US" dirty="0" err="1">
                <a:latin typeface="Arial" charset="0"/>
                <a:ea typeface="Malgun Gothic" charset="0"/>
              </a:rPr>
              <a:t>친목도모</a:t>
            </a:r>
            <a:r>
              <a:rPr lang="ko-KR" altLang="en-US" dirty="0">
                <a:latin typeface="Arial" charset="0"/>
                <a:ea typeface="Malgun Gothic" charset="0"/>
              </a:rPr>
              <a:t> </a:t>
            </a:r>
            <a:r>
              <a:rPr lang="en-US" altLang="ko-KR" dirty="0">
                <a:latin typeface="Arial" charset="0"/>
                <a:ea typeface="Malgun Gothic" charset="0"/>
              </a:rPr>
              <a:t>-</a:t>
            </a:r>
            <a:r>
              <a:rPr lang="ko-KR" altLang="en-US" dirty="0">
                <a:latin typeface="Arial" charset="0"/>
                <a:ea typeface="Malgun Gothic" charset="0"/>
              </a:rPr>
              <a:t> </a:t>
            </a:r>
            <a:r>
              <a:rPr lang="ko-KR" altLang="en-US" dirty="0" err="1">
                <a:latin typeface="Arial" charset="0"/>
                <a:ea typeface="Malgun Gothic" charset="0"/>
              </a:rPr>
              <a:t>추계학회</a:t>
            </a:r>
            <a:r>
              <a:rPr lang="ko-KR" altLang="en-US" dirty="0">
                <a:latin typeface="Arial" charset="0"/>
                <a:ea typeface="Malgun Gothic" charset="0"/>
              </a:rPr>
              <a:t> 지방 모임 재개 </a:t>
            </a:r>
          </a:p>
          <a:p>
            <a:pPr>
              <a:lnSpc>
                <a:spcPct val="200000"/>
              </a:lnSpc>
            </a:pPr>
            <a:r>
              <a:rPr lang="ko-KR" altLang="en-US" dirty="0"/>
              <a:t>홈페이지 </a:t>
            </a:r>
            <a:r>
              <a:rPr lang="ko-KR" altLang="en-US" dirty="0" err="1"/>
              <a:t>콘텐츠</a:t>
            </a:r>
            <a:r>
              <a:rPr lang="ko-KR" altLang="en-US" dirty="0"/>
              <a:t> 확충 - 교육위원회 및 </a:t>
            </a:r>
            <a:r>
              <a:rPr lang="ko-KR" altLang="en-US" dirty="0" err="1"/>
              <a:t>전산위원회</a:t>
            </a:r>
            <a:endParaRPr lang="ko-KR" altLang="en-US" dirty="0"/>
          </a:p>
          <a:p>
            <a:pPr>
              <a:lnSpc>
                <a:spcPct val="200000"/>
              </a:lnSpc>
            </a:pPr>
            <a:r>
              <a:rPr lang="ko-KR" altLang="en-US" dirty="0"/>
              <a:t>홈페이지 </a:t>
            </a:r>
            <a:r>
              <a:rPr lang="ko-KR" altLang="en-US" dirty="0" err="1"/>
              <a:t>게시글</a:t>
            </a:r>
            <a:r>
              <a:rPr lang="ko-KR" altLang="en-US" dirty="0"/>
              <a:t> 활성화 - 소식지 발행</a:t>
            </a:r>
          </a:p>
        </p:txBody>
      </p:sp>
    </p:spTree>
    <p:extLst>
      <p:ext uri="{BB962C8B-B14F-4D97-AF65-F5344CB8AC3E}">
        <p14:creationId xmlns:p14="http://schemas.microsoft.com/office/powerpoint/2010/main" val="20706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/>
              <a:t>학회 안내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ko-KR" dirty="0">
                <a:latin typeface="Malgun Gothic" charset="0"/>
              </a:rPr>
              <a:t>24th Annual Meeting of Asian Society for Cardiovascular and Thoracic Surgery (ASCVTS) in conjunction with 9th AATS/ ASCVTS Postgraduate Course and 4thAsian Single Port VATS Symposium</a:t>
            </a:r>
            <a:endParaRPr lang="ko-KR" altLang="en-US" dirty="0">
              <a:latin typeface="Malgun Gothic" charset="0"/>
            </a:endParaRPr>
          </a:p>
          <a:p>
            <a:pPr>
              <a:lnSpc>
                <a:spcPct val="150000"/>
              </a:lnSpc>
            </a:pPr>
            <a:r>
              <a:rPr lang="ko-KR" altLang="en-US" dirty="0" err="1"/>
              <a:t>기관식도과학회</a:t>
            </a:r>
            <a:r>
              <a:rPr lang="ko-KR" altLang="en-US" dirty="0"/>
              <a:t> </a:t>
            </a:r>
            <a:r>
              <a:rPr lang="ko-KR" altLang="en-US" dirty="0" err="1"/>
              <a:t>춘계학술대회</a:t>
            </a:r>
            <a:endParaRPr lang="ko-KR" altLang="en-US" dirty="0"/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맑은 고딕" charset="0"/>
              </a:rPr>
              <a:t>30th EACTS Annual Meeting</a:t>
            </a:r>
            <a:endParaRPr lang="ko-KR" altLang="en-US" dirty="0">
              <a:latin typeface="맑은 고딕" charset="0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맑은 고딕" charset="0"/>
              </a:rPr>
              <a:t>17th World Conference on Lung Cancer of the International Association for the Study of Lung Cancer (IASLC)</a:t>
            </a:r>
            <a:endParaRPr lang="ko-KR" altLang="en-US" dirty="0">
              <a:latin typeface="맑은 고딕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96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asia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242" y="777110"/>
            <a:ext cx="12092983" cy="5076003"/>
          </a:xfrm>
        </p:spPr>
      </p:pic>
    </p:spTree>
    <p:extLst>
      <p:ext uri="{BB962C8B-B14F-4D97-AF65-F5344CB8AC3E}">
        <p14:creationId xmlns:p14="http://schemas.microsoft.com/office/powerpoint/2010/main" val="272042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기식회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69611" y="74613"/>
            <a:ext cx="6198483" cy="6753363"/>
          </a:xfrm>
        </p:spPr>
      </p:pic>
    </p:spTree>
    <p:extLst>
      <p:ext uri="{BB962C8B-B14F-4D97-AF65-F5344CB8AC3E}">
        <p14:creationId xmlns:p14="http://schemas.microsoft.com/office/powerpoint/2010/main" val="78554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eacts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1736" y="1839706"/>
            <a:ext cx="12061849" cy="3222832"/>
          </a:xfrm>
        </p:spPr>
      </p:pic>
    </p:spTree>
    <p:extLst>
      <p:ext uri="{BB962C8B-B14F-4D97-AF65-F5344CB8AC3E}">
        <p14:creationId xmlns:p14="http://schemas.microsoft.com/office/powerpoint/2010/main" val="46607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wclc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98625" y="31400"/>
            <a:ext cx="8813712" cy="6791675"/>
          </a:xfrm>
        </p:spPr>
      </p:pic>
    </p:spTree>
    <p:extLst>
      <p:ext uri="{BB962C8B-B14F-4D97-AF65-F5344CB8AC3E}">
        <p14:creationId xmlns:p14="http://schemas.microsoft.com/office/powerpoint/2010/main" val="48822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284913" cy="757093"/>
          </a:xfrm>
        </p:spPr>
        <p:txBody>
          <a:bodyPr>
            <a:normAutofit/>
          </a:bodyPr>
          <a:lstStyle/>
          <a:p>
            <a:r>
              <a:rPr lang="ko-KR" altLang="en-US" sz="4000" dirty="0" err="1"/>
              <a:t>뒷풀이</a:t>
            </a:r>
            <a:r>
              <a:rPr lang="ko-KR" altLang="en-US" sz="4000" dirty="0"/>
              <a:t> 장소</a:t>
            </a:r>
          </a:p>
        </p:txBody>
      </p:sp>
      <p:pic>
        <p:nvPicPr>
          <p:cNvPr id="4" name="내용 개체 틀 3" descr="순대집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134477" y="313629"/>
            <a:ext cx="6371723" cy="6438009"/>
          </a:xfrm>
        </p:spPr>
      </p:pic>
      <p:sp>
        <p:nvSpPr>
          <p:cNvPr id="5" name="내용 개체 틀 4"/>
          <p:cNvSpPr>
            <a:spLocks noGrp="1"/>
          </p:cNvSpPr>
          <p:nvPr>
            <p:ph sz="half" idx="2"/>
          </p:nvPr>
        </p:nvSpPr>
        <p:spPr>
          <a:xfrm>
            <a:off x="396875" y="2352502"/>
            <a:ext cx="4358005" cy="9227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ko-KR" altLang="en-US" sz="2400" dirty="0" err="1" smtClean="0"/>
              <a:t>엘타워에서</a:t>
            </a:r>
            <a:r>
              <a:rPr lang="ko-KR" altLang="en-US" sz="2400" dirty="0" smtClean="0"/>
              <a:t> </a:t>
            </a:r>
            <a:r>
              <a:rPr lang="ko-KR" altLang="en-US" sz="2400" dirty="0"/>
              <a:t>도보 4분. 236m</a:t>
            </a:r>
          </a:p>
          <a:p>
            <a:pPr marL="0" indent="0">
              <a:buNone/>
            </a:pPr>
            <a:r>
              <a:rPr lang="ko-KR" altLang="en-US" sz="2400" dirty="0"/>
              <a:t>02-</a:t>
            </a:r>
            <a:r>
              <a:rPr lang="en-US" altLang="ko-KR" sz="2400" dirty="0"/>
              <a:t>2058-2078</a:t>
            </a:r>
            <a:endParaRPr lang="ko-KR" altLang="ko-KR" sz="2400" dirty="0"/>
          </a:p>
        </p:txBody>
      </p:sp>
      <p:pic>
        <p:nvPicPr>
          <p:cNvPr id="6" name="그림 5" descr="순대집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306" y="3530475"/>
            <a:ext cx="4877313" cy="32197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6875" y="1444972"/>
            <a:ext cx="4460311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chemeClr val="bg1"/>
                </a:solidFill>
              </a:rPr>
              <a:t>24시 </a:t>
            </a:r>
            <a:r>
              <a:rPr lang="ko-KR" altLang="en-US" sz="3200" dirty="0" err="1" smtClean="0">
                <a:solidFill>
                  <a:srgbClr val="FF0000"/>
                </a:solidFill>
              </a:rPr>
              <a:t>찹쌀순대만드는집</a:t>
            </a:r>
            <a:endParaRPr lang="ko-KR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25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128" y="466725"/>
            <a:ext cx="7772400" cy="5924550"/>
          </a:xfrm>
          <a:prstGeom prst="rect">
            <a:avLst/>
          </a:prstGeom>
        </p:spPr>
      </p:pic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387264" y="202287"/>
            <a:ext cx="3425864" cy="1125473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양재역주차장 안내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76608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378</Words>
  <Application>Microsoft Office PowerPoint</Application>
  <PresentationFormat>사용자 지정</PresentationFormat>
  <Paragraphs>60</Paragraphs>
  <Slides>18</Slides>
  <Notes>14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대한흉부종양외과학회   제26회 정례학술토론회 및 정기총회</vt:lpstr>
      <vt:lpstr>PowerPoint 프레젠테이션</vt:lpstr>
      <vt:lpstr>뒷풀이 장소</vt:lpstr>
      <vt:lpstr>New Faces</vt:lpstr>
      <vt:lpstr>2016 운영위원</vt:lpstr>
      <vt:lpstr>회칙 및 내규 개정</vt:lpstr>
      <vt:lpstr>2016 운영계획(세부규정)</vt:lpstr>
      <vt:lpstr>2016 운영계획(세부규정)</vt:lpstr>
      <vt:lpstr>2016 운영계획(학술대회 및 토론회)</vt:lpstr>
      <vt:lpstr>PowerPoint 프레젠테이션</vt:lpstr>
      <vt:lpstr>2016 운영계획</vt:lpstr>
      <vt:lpstr>학회 안내</vt:lpstr>
      <vt:lpstr>PowerPoint 프레젠테이션</vt:lpstr>
      <vt:lpstr>PowerPoint 프레젠테이션</vt:lpstr>
      <vt:lpstr>PowerPoint 프레젠테이션</vt:lpstr>
      <vt:lpstr>PowerPoint 프레젠테이션</vt:lpstr>
      <vt:lpstr>뒷풀이 장소</vt:lpstr>
      <vt:lpstr>양재역주차장 안내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대한흉부종양외과학회   제26회 정례학술토론회 및 임시총회</dc:title>
  <dc:creator/>
  <cp:lastModifiedBy/>
  <cp:revision>6</cp:revision>
  <dcterms:created xsi:type="dcterms:W3CDTF">2012-07-30T17:18:39Z</dcterms:created>
  <dcterms:modified xsi:type="dcterms:W3CDTF">2016-03-25T04:29:40Z</dcterms:modified>
</cp:coreProperties>
</file>